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1379" r:id="rId2"/>
    <p:sldId id="1305" r:id="rId3"/>
    <p:sldId id="1343" r:id="rId4"/>
    <p:sldId id="1380" r:id="rId5"/>
    <p:sldId id="1354" r:id="rId6"/>
    <p:sldId id="1381" r:id="rId7"/>
    <p:sldId id="1345" r:id="rId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24489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24489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709E"/>
    <a:srgbClr val="EA3676"/>
    <a:srgbClr val="BCE6D4"/>
    <a:srgbClr val="D5EFE3"/>
    <a:srgbClr val="CBEBDC"/>
    <a:srgbClr val="F59DBC"/>
    <a:srgbClr val="F8C0D4"/>
    <a:srgbClr val="CDCDEC"/>
    <a:srgbClr val="E8E8F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1456" autoAdjust="0"/>
  </p:normalViewPr>
  <p:slideViewPr>
    <p:cSldViewPr>
      <p:cViewPr>
        <p:scale>
          <a:sx n="110" d="100"/>
          <a:sy n="110" d="100"/>
        </p:scale>
        <p:origin x="-11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8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C6B949-DA66-487C-9622-F18DE5AF40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207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CF6629-7554-4122-A9E9-D60E869ADF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94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8F05-6BB8-40A6-A09F-D01688D2B0AA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44603-1FD2-4080-9025-6E04F900BEE9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65404-3092-42B7-9FA0-9CB1AE1CF5B8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de-DE" dirty="0" smtClean="0"/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B21DC-9E5E-4738-90F8-EF8ABD71E962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F6629-7554-4122-A9E9-D60E869ADF8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F210-68CC-4655-BBC9-89C74F923C6E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rgbClr val="244894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de-DE" altLang="de-DE" sz="4800" b="0" smtClean="0">
              <a:latin typeface="Times" charset="0"/>
            </a:endParaRPr>
          </a:p>
        </p:txBody>
      </p:sp>
      <p:pic>
        <p:nvPicPr>
          <p:cNvPr id="4" name="Picture 5" descr="Streife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M_RGB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9413" y="373063"/>
            <a:ext cx="792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14400" y="57150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44894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 sz="2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1812" y="220663"/>
            <a:ext cx="84326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244894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9pPr>
          </a:lstStyle>
          <a:p>
            <a:pPr defTabSz="864000" eaLnBrk="1" hangingPunct="1">
              <a:defRPr/>
            </a:pPr>
            <a:r>
              <a:rPr lang="de-DE" altLang="de-DE" sz="1200" dirty="0" smtClean="0"/>
              <a:t>Hessisches Ministerium für Wirtschaft, 		Regierungspräsidium Gießen</a:t>
            </a:r>
          </a:p>
          <a:p>
            <a:pPr defTabSz="864000" eaLnBrk="1" hangingPunct="1">
              <a:defRPr/>
            </a:pPr>
            <a:r>
              <a:rPr lang="de-DE" altLang="de-DE" sz="1200" dirty="0" smtClean="0"/>
              <a:t>Energie, Verkehr und Landesentwicklung</a:t>
            </a:r>
          </a:p>
          <a:p>
            <a:pPr defTabSz="864000" eaLnBrk="1" hangingPunct="1">
              <a:defRPr/>
            </a:pPr>
            <a:endParaRPr lang="de-DE" altLang="de-DE" sz="1000" b="0" dirty="0" smtClean="0"/>
          </a:p>
          <a:p>
            <a:pPr defTabSz="864000" eaLnBrk="1" hangingPunct="1">
              <a:defRPr/>
            </a:pPr>
            <a:endParaRPr lang="de-DE" altLang="de-DE" sz="2000" b="0" dirty="0" smtClean="0"/>
          </a:p>
          <a:p>
            <a:pPr defTabSz="864000" eaLnBrk="1" hangingPunct="1">
              <a:defRPr/>
            </a:pPr>
            <a:endParaRPr lang="de-DE" altLang="de-DE" sz="2000" b="0" dirty="0" smtClean="0"/>
          </a:p>
          <a:p>
            <a:pPr defTabSz="864000" eaLnBrk="1" hangingPunct="1">
              <a:defRPr/>
            </a:pPr>
            <a:r>
              <a:rPr lang="de-DE" altLang="de-DE" sz="1800" b="0" dirty="0" smtClean="0"/>
              <a:t>Ulrich Staiger				Marion Ruppel</a:t>
            </a:r>
            <a:br>
              <a:rPr lang="de-DE" altLang="de-DE" sz="1800" b="0" dirty="0" smtClean="0"/>
            </a:br>
            <a:r>
              <a:rPr lang="de-DE" altLang="de-DE" sz="1800" b="0" dirty="0" smtClean="0"/>
              <a:t>Referat VI 3 				Dezernat 43.1</a:t>
            </a:r>
          </a:p>
          <a:p>
            <a:pPr defTabSz="864000" eaLnBrk="1" hangingPunct="1">
              <a:defRPr/>
            </a:pPr>
            <a:r>
              <a:rPr lang="de-DE" altLang="de-DE" sz="1800" b="0" dirty="0" smtClean="0"/>
              <a:t>(Oberste Bauaufsicht, Baurecht)		(Immissionsschutz I)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44894"/>
              </a:buClr>
              <a:buSzTx/>
              <a:buFont typeface="Wingdings" pitchFamily="2" charset="2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7677150" cy="381000"/>
          </a:xfrm>
        </p:spPr>
        <p:txBody>
          <a:bodyPr lIns="0" tIns="0" rIns="0" bIns="0"/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32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M_RG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3888" y="260350"/>
            <a:ext cx="5730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60648"/>
            <a:ext cx="8277313" cy="503238"/>
          </a:xfrm>
          <a:ln>
            <a:noFill/>
          </a:ln>
        </p:spPr>
        <p:txBody>
          <a:bodyPr/>
          <a:lstStyle>
            <a:lvl1pPr>
              <a:defRPr>
                <a:solidFill>
                  <a:srgbClr val="9D1B3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3" y="1124744"/>
            <a:ext cx="8285250" cy="4971256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533400" y="6453188"/>
            <a:ext cx="6991350" cy="288925"/>
          </a:xfrm>
        </p:spPr>
        <p:txBody>
          <a:bodyPr/>
          <a:lstStyle>
            <a:lvl1pPr>
              <a:defRPr>
                <a:solidFill>
                  <a:srgbClr val="9D1B3A"/>
                </a:solidFill>
              </a:defRPr>
            </a:lvl1pPr>
          </a:lstStyle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344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4800">
              <a:solidFill>
                <a:srgbClr val="244894"/>
              </a:solidFill>
              <a:latin typeface="Times" charset="0"/>
            </a:endParaRPr>
          </a:p>
        </p:txBody>
      </p:sp>
      <p:pic>
        <p:nvPicPr>
          <p:cNvPr id="5" name="Picture 8" descr="Streif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531813" y="293688"/>
            <a:ext cx="2332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244894"/>
                </a:solidFill>
                <a:latin typeface="Arial" charset="0"/>
              </a:rPr>
              <a:t>Regierungspräsidium Gießen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1813" y="1668463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Einzeiliger oder zweizeiliger</a:t>
            </a:r>
            <a:br>
              <a:rPr lang="de-DE"/>
            </a:br>
            <a:r>
              <a:rPr lang="de-DE"/>
              <a:t>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Untertitel der Präsentation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Gießen, den </a:t>
            </a:r>
            <a:fld id="{42F4C36B-8116-4ABE-ACCD-89C4B50B3AE2}" type="datetime4">
              <a:rPr lang="de-DE"/>
              <a:pPr>
                <a:defRPr/>
              </a:pPr>
              <a:t>27. Juni 2016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6991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9D1B3A"/>
                </a:solidFill>
              </a:defRPr>
            </a:lvl1pPr>
          </a:lstStyle>
          <a:p>
            <a:pPr>
              <a:defRPr/>
            </a:pPr>
            <a:r>
              <a:rPr lang="de-DE" dirty="0"/>
              <a:t>U. </a:t>
            </a:r>
            <a:r>
              <a:rPr lang="de-DE" dirty="0" smtClean="0"/>
              <a:t>Allgeier/Staiger </a:t>
            </a:r>
            <a:r>
              <a:rPr lang="de-DE" dirty="0"/>
              <a:t>- Städtebaurechtliche  Anforderungen an die Steuerung von Vergnügungsstätten</a:t>
            </a:r>
          </a:p>
        </p:txBody>
      </p:sp>
      <p:pic>
        <p:nvPicPr>
          <p:cNvPr id="1027" name="Picture 4" descr="Streifen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244894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24489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244894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327F7D01-8C4D-459F-936A-09ED16EA800F}" type="slidenum">
              <a:rPr lang="it-IT" altLang="de-DE" b="0" smtClean="0">
                <a:solidFill>
                  <a:srgbClr val="3333CC"/>
                </a:solidFill>
              </a:rPr>
              <a:pPr algn="r">
                <a:defRPr/>
              </a:pPr>
              <a:t>‹Nr.›</a:t>
            </a:fld>
            <a:endParaRPr lang="it-IT" altLang="de-DE" b="0" smtClean="0">
              <a:solidFill>
                <a:srgbClr val="3333CC"/>
              </a:solidFill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4248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908050"/>
            <a:ext cx="84328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244894"/>
        </a:buClr>
        <a:buFont typeface="Wingdings" pitchFamily="2" charset="2"/>
        <a:buChar char="n"/>
        <a:defRPr sz="2000">
          <a:solidFill>
            <a:srgbClr val="2448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n"/>
        <a:defRPr sz="1900">
          <a:solidFill>
            <a:srgbClr val="2448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hyperlink" Target="http://www.nibis.de/~niff/material/bild/tiere/original/fledermaus.jpg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WP Wetzlar-Blasbach</a:t>
            </a:r>
            <a:br>
              <a:rPr lang="de-DE" dirty="0" smtClean="0"/>
            </a:br>
            <a:r>
              <a:rPr lang="de-DE" dirty="0" smtClean="0"/>
              <a:t>Genehmigungsverfahren für Windenergieanlagen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2" y="3122613"/>
            <a:ext cx="7712595" cy="175260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Bürgerinformationsveranstaltung am 28.6.2016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de-DE" dirty="0" smtClean="0"/>
              <a:t>Marion Ruppel, Regierungspräsidium Gießen</a:t>
            </a:r>
            <a:r>
              <a:rPr lang="de-DE" smtClean="0"/>
              <a:t>, Dezernat 43.1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9663" y="4652963"/>
            <a:ext cx="2703512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e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647700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Was umfasst die Genehmigung nach BImSchG?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11560" y="764704"/>
            <a:ext cx="5760640" cy="5113337"/>
          </a:xfrm>
        </p:spPr>
        <p:txBody>
          <a:bodyPr/>
          <a:lstStyle/>
          <a:p>
            <a:pPr eaLnBrk="1" hangingPunct="1"/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/>
              <a:t>Das Genehmigungserfordernis erstreckt sich auf:</a:t>
            </a:r>
          </a:p>
          <a:p>
            <a:pPr>
              <a:lnSpc>
                <a:spcPts val="2500"/>
              </a:lnSpc>
            </a:pPr>
            <a:r>
              <a:rPr lang="de-DE" altLang="de-DE" sz="1600" dirty="0" smtClean="0"/>
              <a:t>Windkraftanlage &gt; 50 m  und</a:t>
            </a:r>
          </a:p>
          <a:p>
            <a:pPr>
              <a:lnSpc>
                <a:spcPct val="100000"/>
              </a:lnSpc>
            </a:pPr>
            <a:r>
              <a:rPr lang="de-DE" altLang="de-DE" sz="1600" dirty="0" smtClean="0"/>
              <a:t>bauvorbereitende Maßnahmen wie Kranstell-, Vormontage-, Arbeitsflächen, Flächen für Aushub und Baustelleneinrichtung und schwerlasttauglicher </a:t>
            </a:r>
            <a:r>
              <a:rPr lang="de-DE" altLang="de-DE" sz="1600" dirty="0" err="1" smtClean="0"/>
              <a:t>Stichweg</a:t>
            </a:r>
            <a:r>
              <a:rPr lang="de-DE" altLang="de-DE" sz="1600" dirty="0" smtClean="0"/>
              <a:t> bis zum nächsten Wirtschaftsweg</a:t>
            </a:r>
          </a:p>
          <a:p>
            <a:pPr>
              <a:lnSpc>
                <a:spcPct val="100000"/>
              </a:lnSpc>
            </a:pPr>
            <a:r>
              <a:rPr lang="de-DE" altLang="de-DE" sz="1600" dirty="0" smtClean="0"/>
              <a:t>Kompensationsmaßnahmen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>
                <a:solidFill>
                  <a:srgbClr val="C00000"/>
                </a:solidFill>
              </a:rPr>
              <a:t>! Separate Verfahren für Wegausbau, </a:t>
            </a:r>
            <a:r>
              <a:rPr lang="de-DE" sz="1400" dirty="0" err="1" smtClean="0">
                <a:solidFill>
                  <a:srgbClr val="C00000"/>
                </a:solidFill>
              </a:rPr>
              <a:t>Kabelbau</a:t>
            </a:r>
            <a:r>
              <a:rPr lang="de-DE" sz="1400" dirty="0" smtClean="0">
                <a:solidFill>
                  <a:srgbClr val="C00000"/>
                </a:solidFill>
              </a:rPr>
              <a:t> (Annexverfahren)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 smtClean="0"/>
              <a:t>Die BImSchG-Genehmigung schließt andere die Anlage betreffende behördliche Entscheidungen ein (§ 13 BImSchG), z.B.: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de-DE" sz="1600" dirty="0" smtClean="0"/>
              <a:t>Baugenehmigung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de-DE" sz="1600" dirty="0" smtClean="0"/>
              <a:t>naturschutzrechtliche Eingriffsgenehmigung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de-DE" sz="1600" dirty="0" smtClean="0"/>
              <a:t>forstrechtliche Genehmigungen für Waldumwandlung/ </a:t>
            </a:r>
            <a:br>
              <a:rPr lang="de-DE" sz="1600" dirty="0" smtClean="0"/>
            </a:br>
            <a:r>
              <a:rPr lang="de-DE" sz="1600" dirty="0" smtClean="0"/>
              <a:t>  Waldrodung und Wiederaufforstung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de-DE" sz="1600" dirty="0" smtClean="0"/>
              <a:t>Ausnahmegenehmigung Wasserschutzgebietsverordnung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6516688" y="1341438"/>
            <a:ext cx="1800225" cy="3167062"/>
          </a:xfrm>
          <a:prstGeom prst="roundRect">
            <a:avLst/>
          </a:prstGeom>
          <a:solidFill>
            <a:srgbClr val="3333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1 Genehmigungs-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antrag 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↓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1 Genehmigungs-</a:t>
            </a:r>
          </a:p>
          <a:p>
            <a:pPr algn="ctr">
              <a:defRPr/>
            </a:pPr>
            <a:r>
              <a:rPr lang="de-DE" sz="1400" dirty="0" err="1">
                <a:solidFill>
                  <a:srgbClr val="FFFFFF"/>
                </a:solidFill>
              </a:rPr>
              <a:t>behörde</a:t>
            </a:r>
            <a:r>
              <a:rPr lang="de-DE" sz="1400" dirty="0">
                <a:solidFill>
                  <a:srgbClr val="FFFFFF"/>
                </a:solidFill>
              </a:rPr>
              <a:t>  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↓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1  Genehmigungs-</a:t>
            </a:r>
          </a:p>
          <a:p>
            <a:pPr algn="ctr">
              <a:defRPr/>
            </a:pPr>
            <a:r>
              <a:rPr lang="de-DE" sz="1400" dirty="0">
                <a:solidFill>
                  <a:srgbClr val="FFFFFF"/>
                </a:solidFill>
              </a:rPr>
              <a:t>bescheid</a:t>
            </a:r>
          </a:p>
        </p:txBody>
      </p:sp>
    </p:spTree>
    <p:extLst>
      <p:ext uri="{BB962C8B-B14F-4D97-AF65-F5344CB8AC3E}">
        <p14:creationId xmlns:p14="http://schemas.microsoft.com/office/powerpoint/2010/main" val="22219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755650" y="836613"/>
            <a:ext cx="345631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de-DE" b="1" dirty="0">
              <a:latin typeface="+mj-lt"/>
            </a:endParaRPr>
          </a:p>
          <a:p>
            <a:pPr>
              <a:defRPr/>
            </a:pPr>
            <a:endParaRPr lang="de-DE" sz="1400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4077072"/>
            <a:ext cx="3240087" cy="1677382"/>
          </a:xfrm>
          <a:prstGeom prst="rect">
            <a:avLst/>
          </a:prstGeom>
          <a:solidFill>
            <a:srgbClr val="DDDDDD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b="0" dirty="0"/>
              <a:t>  </a:t>
            </a:r>
            <a:r>
              <a:rPr lang="de-DE" sz="1800" b="0" dirty="0">
                <a:latin typeface="+mj-lt"/>
              </a:rPr>
              <a:t>Baurecht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/>
              <a:t> </a:t>
            </a:r>
            <a:r>
              <a:rPr lang="de-DE" sz="1600" b="0" dirty="0" smtClean="0">
                <a:latin typeface="+mj-lt"/>
              </a:rPr>
              <a:t>Turbulenz-/Standorteignungs-</a:t>
            </a:r>
            <a:br>
              <a:rPr lang="de-DE" sz="1600" b="0" dirty="0" smtClean="0">
                <a:latin typeface="+mj-lt"/>
              </a:rPr>
            </a:br>
            <a:r>
              <a:rPr lang="de-DE" sz="1600" b="0" dirty="0" smtClean="0">
                <a:latin typeface="+mj-lt"/>
              </a:rPr>
              <a:t>   gutachten</a:t>
            </a:r>
            <a:endParaRPr lang="de-DE" sz="1600" b="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Bodengutachten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Typenprüfung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Abstandsflächen-Nachweis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572000" y="2852936"/>
            <a:ext cx="3816350" cy="19236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b="0" dirty="0"/>
              <a:t>  </a:t>
            </a:r>
            <a:r>
              <a:rPr lang="de-DE" sz="1800" b="0" dirty="0">
                <a:latin typeface="+mj-lt"/>
              </a:rPr>
              <a:t>Naturschutz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/>
              <a:t>  </a:t>
            </a:r>
            <a:r>
              <a:rPr lang="de-DE" sz="1600" b="0" dirty="0">
                <a:latin typeface="Arial" pitchFamily="34" charset="0"/>
                <a:cs typeface="Arial" pitchFamily="34" charset="0"/>
              </a:rPr>
              <a:t>Fledermausgutachten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Arial" pitchFamily="34" charset="0"/>
                <a:cs typeface="Arial" pitchFamily="34" charset="0"/>
              </a:rPr>
              <a:t>  Avifaunistisches Gutachten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Arial" pitchFamily="34" charset="0"/>
                <a:cs typeface="Arial" pitchFamily="34" charset="0"/>
              </a:rPr>
              <a:t>  Landschaftspflegerische Begleitplan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1600" b="0" dirty="0" smtClean="0">
                <a:latin typeface="Arial" pitchFamily="34" charset="0"/>
                <a:cs typeface="Arial" pitchFamily="34" charset="0"/>
              </a:rPr>
              <a:t>evtl. </a:t>
            </a:r>
            <a:r>
              <a:rPr lang="de-DE" sz="1600" b="0" dirty="0">
                <a:latin typeface="Arial" pitchFamily="34" charset="0"/>
                <a:cs typeface="Arial" pitchFamily="34" charset="0"/>
              </a:rPr>
              <a:t>FFH-Vorprüfung und FFH-</a:t>
            </a:r>
          </a:p>
          <a:p>
            <a:pPr>
              <a:defRPr/>
            </a:pPr>
            <a:r>
              <a:rPr lang="de-DE" sz="1600" b="0" dirty="0">
                <a:latin typeface="Arial" pitchFamily="34" charset="0"/>
                <a:cs typeface="Arial" pitchFamily="34" charset="0"/>
              </a:rPr>
              <a:t>   Verträglichkeitsprüfung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Arial" pitchFamily="34" charset="0"/>
                <a:cs typeface="Arial" pitchFamily="34" charset="0"/>
              </a:rPr>
              <a:t>  Visualisierung/Sichtbarkeitsstudie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27584" y="2852936"/>
            <a:ext cx="3241675" cy="938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0" dirty="0">
                <a:latin typeface="+mj-lt"/>
              </a:rPr>
              <a:t>  </a:t>
            </a:r>
            <a:r>
              <a:rPr lang="de-DE" sz="1800" b="0" dirty="0" smtClean="0">
                <a:latin typeface="+mj-lt"/>
              </a:rPr>
              <a:t>Immissionsschutz</a:t>
            </a:r>
            <a:endParaRPr lang="de-DE" sz="1800" b="0" dirty="0">
              <a:latin typeface="+mj-lt"/>
            </a:endParaRP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 Lärmgutachten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 Schattenwurfprognose</a:t>
            </a:r>
          </a:p>
        </p:txBody>
      </p:sp>
      <p:pic>
        <p:nvPicPr>
          <p:cNvPr id="11272" name="Picture 6" descr="http://t2.gstatic.com/images?q=tbn:ANd9GcSKTGIAmJFfNmFl92_Ts7_ir7-m9l_TFOg40yzltYVpaijoMTY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836613"/>
            <a:ext cx="3168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feld 10"/>
          <p:cNvSpPr txBox="1">
            <a:spLocks noChangeArrowheads="1"/>
          </p:cNvSpPr>
          <p:nvPr/>
        </p:nvSpPr>
        <p:spPr bwMode="auto">
          <a:xfrm>
            <a:off x="6443662" y="2246313"/>
            <a:ext cx="18727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b="0" dirty="0"/>
              <a:t>Bild: …kleinezeitung.at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39750" y="260648"/>
            <a:ext cx="8277313" cy="503238"/>
          </a:xfrm>
        </p:spPr>
        <p:txBody>
          <a:bodyPr/>
          <a:lstStyle/>
          <a:p>
            <a:r>
              <a:rPr lang="de-DE" dirty="0" smtClean="0"/>
              <a:t>Antrag und Antragsunterlagen </a:t>
            </a:r>
            <a:r>
              <a:rPr lang="de-DE" b="0" dirty="0" smtClean="0"/>
              <a:t>(Auszug) 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6911975" cy="55562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Genehmigungsvoraussetzungen </a:t>
            </a:r>
            <a:r>
              <a:rPr lang="de-DE" b="0" dirty="0" smtClean="0"/>
              <a:t>(Auszug)</a:t>
            </a:r>
          </a:p>
        </p:txBody>
      </p:sp>
      <p:pic>
        <p:nvPicPr>
          <p:cNvPr id="4098" name="Picture 2" descr="http://static.zoonar.de/img/www_repository2/3e/eb/15/10_75a7614f71850f9e567da74e1140955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5229225"/>
            <a:ext cx="1655762" cy="1084263"/>
          </a:xfrm>
        </p:spPr>
      </p:pic>
      <p:sp>
        <p:nvSpPr>
          <p:cNvPr id="8" name="Textfeld 7"/>
          <p:cNvSpPr txBox="1"/>
          <p:nvPr/>
        </p:nvSpPr>
        <p:spPr>
          <a:xfrm>
            <a:off x="1908175" y="2565400"/>
            <a:ext cx="511175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0" dirty="0">
                <a:latin typeface="+mj-lt"/>
              </a:rPr>
              <a:t>Die </a:t>
            </a:r>
            <a:r>
              <a:rPr lang="de-DE" sz="1800" dirty="0">
                <a:latin typeface="+mj-lt"/>
              </a:rPr>
              <a:t>Genehmigung ist zu erteilen</a:t>
            </a:r>
            <a:r>
              <a:rPr lang="de-DE" sz="1800" b="0" dirty="0">
                <a:latin typeface="+mj-lt"/>
              </a:rPr>
              <a:t>, wenn </a:t>
            </a:r>
          </a:p>
          <a:p>
            <a:pPr>
              <a:defRPr/>
            </a:pPr>
            <a:r>
              <a:rPr lang="de-DE" sz="1800" b="0" dirty="0">
                <a:latin typeface="+mj-lt"/>
              </a:rPr>
              <a:t>sichergestellt ist, dass </a:t>
            </a:r>
            <a:r>
              <a:rPr lang="de-DE" sz="1800" b="0" dirty="0" smtClean="0">
                <a:latin typeface="+mj-lt"/>
              </a:rPr>
              <a:t>(</a:t>
            </a:r>
            <a:r>
              <a:rPr lang="de-DE" sz="1800" dirty="0" smtClean="0">
                <a:latin typeface="+mj-lt"/>
              </a:rPr>
              <a:t>= gebundene Entscheidung)</a:t>
            </a:r>
            <a:endParaRPr lang="de-DE" sz="1800" b="0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1800" b="0" dirty="0">
                <a:latin typeface="+mj-lt"/>
              </a:rPr>
              <a:t>schädliche Umwelteinwirkungen und sonstige Gefahren … nicht hervorgerufen werden können </a:t>
            </a:r>
            <a:r>
              <a:rPr lang="de-DE" sz="1800" b="0" u="sng" dirty="0">
                <a:latin typeface="+mj-lt"/>
              </a:rPr>
              <a:t>und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1800" b="0" dirty="0">
                <a:latin typeface="+mj-lt"/>
              </a:rPr>
              <a:t>andere öffentlich-rechtliche Vorschriften dem Vorhaben nicht entgegenstehen</a:t>
            </a:r>
            <a:r>
              <a:rPr lang="de-DE" sz="1800" dirty="0">
                <a:latin typeface="+mj-lt"/>
              </a:rPr>
              <a:t>. </a:t>
            </a:r>
            <a:endParaRPr lang="de-DE" sz="1800" dirty="0" smtClean="0">
              <a:latin typeface="+mj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476375" y="6308725"/>
            <a:ext cx="19431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Schattenwurf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71600" y="2132856"/>
            <a:ext cx="144145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Artenschutz</a:t>
            </a:r>
          </a:p>
        </p:txBody>
      </p:sp>
      <p:pic>
        <p:nvPicPr>
          <p:cNvPr id="4102" name="Picture 6" descr="Vollbild anzeige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196752"/>
            <a:ext cx="15843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t2.gstatic.com/images?q=tbn:ANd9GcT_Xow8dSHnLumalCthaLyE8FZl66msde8AKFcogbBLsW_OsPf_v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81463" y="5013325"/>
            <a:ext cx="1138237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feld 25"/>
          <p:cNvSpPr txBox="1"/>
          <p:nvPr/>
        </p:nvSpPr>
        <p:spPr>
          <a:xfrm>
            <a:off x="4284663" y="6443663"/>
            <a:ext cx="792162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400" dirty="0">
                <a:latin typeface="+mj-lt"/>
              </a:rPr>
              <a:t>Lärm</a:t>
            </a:r>
          </a:p>
        </p:txBody>
      </p:sp>
      <p:pic>
        <p:nvPicPr>
          <p:cNvPr id="4106" name="Picture 10" descr="http://t0.gstatic.com/images?q=tbn:ANd9GcSmYd2qbYVVWzfzvNfFrwHvoof9TexeF535Kzv7Hmti7VkfD0N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0313" y="1182688"/>
            <a:ext cx="15017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feld 28"/>
          <p:cNvSpPr txBox="1"/>
          <p:nvPr/>
        </p:nvSpPr>
        <p:spPr>
          <a:xfrm>
            <a:off x="6300788" y="2133600"/>
            <a:ext cx="15843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Flugsicherung</a:t>
            </a:r>
          </a:p>
        </p:txBody>
      </p:sp>
      <p:pic>
        <p:nvPicPr>
          <p:cNvPr id="4110" name="Picture 14" descr="http://t1.gstatic.com/images?q=tbn:ANd9GcT6hNFcikIrbhGMp50EouWnFDYnv8_T7lZORQ_y7i3vtHuS8pj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25" y="5059363"/>
            <a:ext cx="206851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feld 30"/>
          <p:cNvSpPr txBox="1"/>
          <p:nvPr/>
        </p:nvSpPr>
        <p:spPr>
          <a:xfrm>
            <a:off x="6659563" y="6443663"/>
            <a:ext cx="165735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Denkmalschutz</a:t>
            </a:r>
          </a:p>
        </p:txBody>
      </p:sp>
      <p:pic>
        <p:nvPicPr>
          <p:cNvPr id="4112" name="Picture 16" descr="http://t0.gstatic.com/images?q=tbn:ANd9GcSaEwSfwLOc0QhbSntRC72WeWb9v4dqsi4qHiy_Aqwl5zJRYGf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375" y="1125538"/>
            <a:ext cx="14414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feld 32"/>
          <p:cNvSpPr txBox="1"/>
          <p:nvPr/>
        </p:nvSpPr>
        <p:spPr>
          <a:xfrm>
            <a:off x="3851275" y="2133600"/>
            <a:ext cx="1296988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Eiswurf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7380288" y="4149725"/>
            <a:ext cx="165576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Standsicherheit</a:t>
            </a:r>
          </a:p>
        </p:txBody>
      </p:sp>
      <p:pic>
        <p:nvPicPr>
          <p:cNvPr id="4116" name="Picture 20" descr="http://t2.gstatic.com/images?q=tbn:ANd9GcQWchPBfquVvaXOA9Vn7TT5wVhmCVXLhUqZLvyXHCNPKjFD-Vj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8313" y="2997200"/>
            <a:ext cx="11604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feld 36"/>
          <p:cNvSpPr txBox="1"/>
          <p:nvPr/>
        </p:nvSpPr>
        <p:spPr>
          <a:xfrm>
            <a:off x="107950" y="4716463"/>
            <a:ext cx="2160588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+mj-lt"/>
              </a:rPr>
              <a:t>Bauplanungsrecht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5825" y="2852738"/>
            <a:ext cx="1730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30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6" grpId="0"/>
      <p:bldP spid="29" grpId="0"/>
      <p:bldP spid="31" grpId="0"/>
      <p:bldP spid="33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7772400" cy="62706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Akteure im Genehmigungsverfahren </a:t>
            </a:r>
            <a:r>
              <a:rPr lang="de-DE" sz="1000" dirty="0" smtClean="0"/>
              <a:t>(am Beispiel Hessen)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7" name="Ellipse 6"/>
          <p:cNvSpPr/>
          <p:nvPr/>
        </p:nvSpPr>
        <p:spPr>
          <a:xfrm>
            <a:off x="2916238" y="3213100"/>
            <a:ext cx="2376487" cy="100806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00" b="1" dirty="0">
                <a:latin typeface="+mj-lt"/>
              </a:rPr>
              <a:t>Genehmigungsbehörde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44208" y="1268760"/>
            <a:ext cx="2520825" cy="10618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u="sng" dirty="0">
                <a:latin typeface="+mj-lt"/>
              </a:rPr>
              <a:t>Kreisausschuss</a:t>
            </a:r>
          </a:p>
          <a:p>
            <a:pPr>
              <a:defRPr/>
            </a:pPr>
            <a:endParaRPr lang="de-DE" sz="500" dirty="0"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Bauaufsicht 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Brandschutz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Denkmalschutz</a:t>
            </a:r>
            <a:endParaRPr lang="de-DE" sz="1400" b="0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444208" y="2420888"/>
            <a:ext cx="2520280" cy="278537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u="sng" dirty="0">
                <a:latin typeface="+mj-lt"/>
              </a:rPr>
              <a:t>Regierungspräsidium</a:t>
            </a:r>
          </a:p>
          <a:p>
            <a:pPr>
              <a:defRPr/>
            </a:pPr>
            <a:endParaRPr lang="de-DE" sz="500" dirty="0"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Arbeitsschutz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Regionalplanung 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Bauleitplanung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Abfallwirtschaft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Grundwasser, wassergefährdende Stoffe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Immissionsschutz</a:t>
            </a:r>
            <a:endParaRPr lang="de-DE" sz="1400" b="0" dirty="0"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Naturschutz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Forsten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Landwirtschaft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Bodenschutz</a:t>
            </a:r>
            <a:endParaRPr lang="de-DE" sz="1400" b="0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44208" y="5445224"/>
            <a:ext cx="2503519" cy="127727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u="sng" dirty="0">
                <a:latin typeface="+mj-lt"/>
              </a:rPr>
              <a:t>weitere Behörden</a:t>
            </a:r>
          </a:p>
          <a:p>
            <a:pPr>
              <a:defRPr/>
            </a:pPr>
            <a:endParaRPr lang="de-DE" sz="500" dirty="0"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Standortgemeinde </a:t>
            </a:r>
            <a:endParaRPr lang="de-DE" sz="1400" b="0" dirty="0">
              <a:latin typeface="+mj-lt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>
                <a:latin typeface="+mj-lt"/>
              </a:rPr>
              <a:t>Luftfahrtbehörden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Straßenverkehrsbehörde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de-DE" sz="1400" b="0" dirty="0" smtClean="0">
                <a:latin typeface="+mj-lt"/>
              </a:rPr>
              <a:t>Kampfmittelräumdienst</a:t>
            </a:r>
            <a:endParaRPr lang="de-DE" sz="1400" b="0" dirty="0">
              <a:latin typeface="+mj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79512" y="3573463"/>
            <a:ext cx="1584201" cy="33855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dirty="0">
                <a:latin typeface="+mj-lt"/>
              </a:rPr>
              <a:t>  Antragsteller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908175" y="3644900"/>
            <a:ext cx="863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10800000">
            <a:off x="1908175" y="3860800"/>
            <a:ext cx="79216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1908175" y="3173413"/>
            <a:ext cx="9350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+mj-lt"/>
              </a:rPr>
              <a:t>Antrag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547813" y="3933825"/>
            <a:ext cx="1584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+mj-lt"/>
              </a:rPr>
              <a:t>Entscheidung</a:t>
            </a:r>
          </a:p>
        </p:txBody>
      </p:sp>
      <p:cxnSp>
        <p:nvCxnSpPr>
          <p:cNvPr id="24" name="Gerade Verbindung mit Pfeil 23"/>
          <p:cNvCxnSpPr>
            <a:stCxn id="7" idx="7"/>
            <a:endCxn id="8" idx="1"/>
          </p:cNvCxnSpPr>
          <p:nvPr/>
        </p:nvCxnSpPr>
        <p:spPr>
          <a:xfrm flipV="1">
            <a:off x="4944697" y="1799675"/>
            <a:ext cx="1499511" cy="156105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5292080" y="3717032"/>
            <a:ext cx="1152128" cy="7200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7" idx="5"/>
            <a:endCxn id="10" idx="1"/>
          </p:cNvCxnSpPr>
          <p:nvPr/>
        </p:nvCxnSpPr>
        <p:spPr>
          <a:xfrm>
            <a:off x="4944697" y="4073536"/>
            <a:ext cx="1499511" cy="201032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5724128" y="1916832"/>
            <a:ext cx="553998" cy="172819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de-DE" dirty="0">
                <a:latin typeface="+mj-lt"/>
              </a:rPr>
              <a:t>Beteiligung</a:t>
            </a:r>
          </a:p>
        </p:txBody>
      </p:sp>
      <p:cxnSp>
        <p:nvCxnSpPr>
          <p:cNvPr id="41" name="Gerade Verbindung mit Pfeil 40"/>
          <p:cNvCxnSpPr/>
          <p:nvPr/>
        </p:nvCxnSpPr>
        <p:spPr>
          <a:xfrm rot="5400000" flipH="1" flipV="1">
            <a:off x="3563144" y="4869657"/>
            <a:ext cx="1152525" cy="158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971600" y="5517232"/>
            <a:ext cx="13681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b="0" dirty="0">
                <a:latin typeface="+mj-lt"/>
              </a:rPr>
              <a:t>Auslegung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3275856" y="5517232"/>
            <a:ext cx="1728192" cy="33855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dirty="0">
                <a:latin typeface="+mj-lt"/>
              </a:rPr>
              <a:t>  Öffentlichkeit</a:t>
            </a:r>
          </a:p>
        </p:txBody>
      </p:sp>
      <p:cxnSp>
        <p:nvCxnSpPr>
          <p:cNvPr id="46" name="Gerade Verbindung mit Pfeil 45"/>
          <p:cNvCxnSpPr>
            <a:stCxn id="15" idx="2"/>
          </p:cNvCxnSpPr>
          <p:nvPr/>
        </p:nvCxnSpPr>
        <p:spPr>
          <a:xfrm flipH="1">
            <a:off x="2051050" y="4600873"/>
            <a:ext cx="1044786" cy="91569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2267744" y="5733256"/>
            <a:ext cx="935831" cy="23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827584" y="4797425"/>
            <a:ext cx="1799729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b="0" dirty="0">
                <a:latin typeface="+mj-lt"/>
              </a:rPr>
              <a:t>Bekanntmachung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2699792" y="5085184"/>
            <a:ext cx="1542473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b="0" dirty="0">
                <a:latin typeface="+mj-lt"/>
              </a:rPr>
              <a:t>Einwendungen</a:t>
            </a:r>
          </a:p>
        </p:txBody>
      </p:sp>
      <p:pic>
        <p:nvPicPr>
          <p:cNvPr id="89" name="Picture 6" descr="2335_menschenme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5949950"/>
            <a:ext cx="7350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2" name="Rectangle 2"/>
          <p:cNvSpPr>
            <a:spLocks noChangeArrowheads="1"/>
          </p:cNvSpPr>
          <p:nvPr/>
        </p:nvSpPr>
        <p:spPr bwMode="auto">
          <a:xfrm>
            <a:off x="4778375" y="620713"/>
            <a:ext cx="10779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-53958" tIns="-65067" rIns="-53958" bIns="-65067" anchor="ctr">
            <a:spAutoFit/>
          </a:bodyPr>
          <a:lstStyle/>
          <a:p>
            <a:endParaRPr lang="de-DE"/>
          </a:p>
        </p:txBody>
      </p:sp>
      <p:sp>
        <p:nvSpPr>
          <p:cNvPr id="9243" name="Rectangle 5"/>
          <p:cNvSpPr>
            <a:spLocks noChangeArrowheads="1"/>
          </p:cNvSpPr>
          <p:nvPr/>
        </p:nvSpPr>
        <p:spPr bwMode="auto">
          <a:xfrm>
            <a:off x="4778375" y="620713"/>
            <a:ext cx="49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44" name="Rectangle 6"/>
          <p:cNvSpPr>
            <a:spLocks noChangeArrowheads="1"/>
          </p:cNvSpPr>
          <p:nvPr/>
        </p:nvSpPr>
        <p:spPr bwMode="auto">
          <a:xfrm>
            <a:off x="4778375" y="620713"/>
            <a:ext cx="49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4140200" y="4437063"/>
            <a:ext cx="1223963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0" dirty="0" smtClean="0">
                <a:latin typeface="+mj-lt"/>
              </a:rPr>
              <a:t>ggf. Erörterungs-</a:t>
            </a:r>
            <a:r>
              <a:rPr lang="de-DE" sz="1400" b="0" dirty="0" err="1" smtClean="0">
                <a:latin typeface="+mj-lt"/>
              </a:rPr>
              <a:t>termin</a:t>
            </a:r>
            <a:endParaRPr lang="de-DE" sz="1400" b="0" dirty="0">
              <a:latin typeface="+mj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339752" y="42930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0" dirty="0" smtClean="0">
                <a:latin typeface="+mj-lt"/>
              </a:rPr>
              <a:t>Vollständigkeit</a:t>
            </a:r>
            <a:endParaRPr lang="de-DE" sz="1400" b="0" dirty="0">
              <a:latin typeface="+mj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427984" y="162880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0" dirty="0" err="1" smtClean="0"/>
              <a:t>fachrechtl</a:t>
            </a:r>
            <a:r>
              <a:rPr lang="de-DE" sz="1400" b="0" dirty="0" smtClean="0"/>
              <a:t>. Stellungnahme: </a:t>
            </a:r>
            <a:br>
              <a:rPr lang="de-DE" sz="1400" b="0" dirty="0" smtClean="0"/>
            </a:br>
            <a:r>
              <a:rPr lang="de-DE" sz="1400" b="0" dirty="0" smtClean="0"/>
              <a:t>1 Monat</a:t>
            </a:r>
            <a:endParaRPr lang="de-DE" sz="1400" b="0" dirty="0"/>
          </a:p>
        </p:txBody>
      </p:sp>
    </p:spTree>
    <p:extLst>
      <p:ext uri="{BB962C8B-B14F-4D97-AF65-F5344CB8AC3E}">
        <p14:creationId xmlns:p14="http://schemas.microsoft.com/office/powerpoint/2010/main" val="26779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53" grpId="0"/>
      <p:bldP spid="5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6768554" cy="700088"/>
          </a:xfrm>
        </p:spPr>
        <p:txBody>
          <a:bodyPr/>
          <a:lstStyle/>
          <a:p>
            <a:pPr algn="r"/>
            <a:r>
              <a:rPr lang="de-DE" dirty="0" smtClean="0">
                <a:solidFill>
                  <a:schemeClr val="tx1"/>
                </a:solidFill>
              </a:rPr>
              <a:t>Regelungen eines Genehmigungsbescheides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sz="1800" b="0" dirty="0" smtClean="0">
                <a:solidFill>
                  <a:schemeClr val="tx1"/>
                </a:solidFill>
              </a:rPr>
              <a:t>(Auszug)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55875" y="1611313"/>
            <a:ext cx="5761038" cy="13128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0" dirty="0">
                <a:latin typeface="+mj-lt"/>
              </a:rPr>
              <a:t>Um die Erfüllung der Genehmigungsvoraussetzungen sicherzustellen, kann die Genehmigung 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 marL="361950" indent="-361950">
              <a:lnSpc>
                <a:spcPct val="120000"/>
              </a:lnSpc>
              <a:buFontTx/>
              <a:buAutoNum type="arabicPeriod"/>
              <a:defRPr/>
            </a:pPr>
            <a:r>
              <a:rPr lang="de-DE" sz="1600" b="0" dirty="0">
                <a:latin typeface="+mj-lt"/>
              </a:rPr>
              <a:t>unter Bedingungen erteilt und </a:t>
            </a:r>
          </a:p>
          <a:p>
            <a:pPr marL="361950" indent="-361950">
              <a:lnSpc>
                <a:spcPct val="120000"/>
              </a:lnSpc>
              <a:buFontTx/>
              <a:buAutoNum type="arabicPeriod"/>
              <a:defRPr/>
            </a:pPr>
            <a:r>
              <a:rPr lang="de-DE" sz="1600" b="0" dirty="0">
                <a:latin typeface="+mj-lt"/>
              </a:rPr>
              <a:t>mit Auflagen verbunden werden</a:t>
            </a:r>
            <a:r>
              <a:rPr lang="de-DE" sz="1600" dirty="0">
                <a:latin typeface="+mj-lt"/>
              </a:rPr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03575" y="3213100"/>
            <a:ext cx="2736850" cy="2124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0" u="sng" dirty="0">
                <a:latin typeface="+mj-lt"/>
              </a:rPr>
              <a:t>Baurecht</a:t>
            </a:r>
          </a:p>
          <a:p>
            <a:pPr>
              <a:defRPr/>
            </a:pPr>
            <a:endParaRPr lang="de-DE" sz="500" b="0" u="sng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Rückbauverpflichtung nach Betriebseinstellung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Sicherheitsleistung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Abschaltung bei Eisansatz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Wiederkehrende Wartungen und Prüfungen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50825" y="3213100"/>
            <a:ext cx="2808288" cy="3179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0" u="sng" dirty="0">
                <a:latin typeface="+mj-lt"/>
              </a:rPr>
              <a:t>Immissionsschutz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Einhaltung von Grenzwerten (Lärm, Schattenwurf)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ev. Festlegung von Lärmmessungen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Abschaltung bei Grenzwertüberschreitungen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Synchronisierung der Befeuerung und sichtweitenabhängige Regelung der Leuchtstärke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084888" y="3213100"/>
            <a:ext cx="2879725" cy="27543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0" u="sng" dirty="0">
                <a:latin typeface="+mj-lt"/>
              </a:rPr>
              <a:t>Naturschutz</a:t>
            </a:r>
          </a:p>
          <a:p>
            <a:pPr>
              <a:defRPr/>
            </a:pPr>
            <a:endParaRPr lang="de-DE" sz="600" b="0" u="sng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Ausgleichsmaßnahmen für Eingriff in den Naturhaushalt und das Landschaftsbild</a:t>
            </a:r>
          </a:p>
          <a:p>
            <a:pPr>
              <a:defRPr/>
            </a:pPr>
            <a:endParaRPr lang="de-DE" sz="6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ev. zeitweise Abschaltung bei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Vogelzug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Fledermausaktivitäten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1600" b="0" dirty="0">
                <a:latin typeface="+mj-lt"/>
              </a:rPr>
              <a:t> Mahd- und Erntearbeiten</a:t>
            </a:r>
          </a:p>
          <a:p>
            <a:pPr>
              <a:defRPr/>
            </a:pPr>
            <a:endParaRPr lang="de-DE" sz="6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Anlegen von Brachflächen</a:t>
            </a:r>
          </a:p>
          <a:p>
            <a:pPr>
              <a:defRPr/>
            </a:pPr>
            <a:endParaRPr lang="de-DE" sz="600" b="0" dirty="0">
              <a:latin typeface="+mj-lt"/>
            </a:endParaRPr>
          </a:p>
          <a:p>
            <a:pPr>
              <a:defRPr/>
            </a:pPr>
            <a:endParaRPr lang="de-DE" sz="500" b="0" dirty="0">
              <a:latin typeface="+mj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203575" y="5473700"/>
            <a:ext cx="2736850" cy="908050"/>
          </a:xfrm>
          <a:prstGeom prst="rect">
            <a:avLst/>
          </a:prstGeom>
          <a:solidFill>
            <a:srgbClr val="FDFFE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0" u="sng" dirty="0">
                <a:latin typeface="+mj-lt"/>
              </a:rPr>
              <a:t>Flugsicherheit</a:t>
            </a:r>
          </a:p>
          <a:p>
            <a:pPr>
              <a:defRPr/>
            </a:pPr>
            <a:endParaRPr lang="de-DE" sz="500" b="0" dirty="0">
              <a:latin typeface="+mj-lt"/>
            </a:endParaRPr>
          </a:p>
          <a:p>
            <a:pPr>
              <a:defRPr/>
            </a:pPr>
            <a:r>
              <a:rPr lang="de-DE" sz="1600" b="0" dirty="0">
                <a:latin typeface="+mj-lt"/>
              </a:rPr>
              <a:t>Tag- und Nachtkennzeichnung</a:t>
            </a:r>
          </a:p>
        </p:txBody>
      </p:sp>
      <p:pic>
        <p:nvPicPr>
          <p:cNvPr id="122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18780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6659563" y="2565400"/>
            <a:ext cx="158432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00" dirty="0">
                <a:latin typeface="+mj-lt"/>
              </a:rPr>
              <a:t>§ 12 Abs. 1 BImSchG</a:t>
            </a:r>
          </a:p>
        </p:txBody>
      </p:sp>
    </p:spTree>
    <p:extLst>
      <p:ext uri="{BB962C8B-B14F-4D97-AF65-F5344CB8AC3E}">
        <p14:creationId xmlns:p14="http://schemas.microsoft.com/office/powerpoint/2010/main" val="2717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185102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/>
              <a:t>Herzlichen Dank für </a:t>
            </a:r>
            <a:r>
              <a:rPr lang="de-DE" smtClean="0"/>
              <a:t>Ihre Aufmerksamkeit.</a:t>
            </a:r>
            <a:endParaRPr lang="de-DE" dirty="0" smtClean="0"/>
          </a:p>
        </p:txBody>
      </p:sp>
      <p:pic>
        <p:nvPicPr>
          <p:cNvPr id="38916" name="Picture 3" descr="C:\Dokumente und Einstellungen\kuhlh\Eigene Dateien\Eigene Bilder\E126-Prototyp-12-02-20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14706" b="14706"/>
          <a:stretch>
            <a:fillRect/>
          </a:stretch>
        </p:blipFill>
        <p:spPr>
          <a:xfrm>
            <a:off x="971600" y="1844824"/>
            <a:ext cx="6981366" cy="4188909"/>
          </a:xfrm>
        </p:spPr>
      </p:pic>
      <p:sp>
        <p:nvSpPr>
          <p:cNvPr id="6" name="Textfeld 5"/>
          <p:cNvSpPr txBox="1"/>
          <p:nvPr/>
        </p:nvSpPr>
        <p:spPr>
          <a:xfrm>
            <a:off x="6228184" y="6093296"/>
            <a:ext cx="20161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8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Bild: …wikipedia.org/</a:t>
            </a:r>
            <a:r>
              <a:rPr lang="de-DE" sz="800" b="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enercon</a:t>
            </a:r>
            <a:r>
              <a:rPr lang="de-DE" sz="8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Hessen PowerPoint-Vorlage">
  <a:themeElements>
    <a:clrScheme name="CD Hessen PowerPoint-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D Hessen PowerPoint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8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rgbClr val="24489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8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rgbClr val="24489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 Hessen PowerPoint-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Hessen PowerPoint-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Hessen PowerPoint-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Hessen PowerPoint-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Hessen PowerPoint-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Hessen PowerPoint-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Hessen PowerPoint-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Vortrag</Template>
  <TotalTime>0</TotalTime>
  <Words>349</Words>
  <Application>Microsoft Office PowerPoint</Application>
  <PresentationFormat>Bildschirmpräsentation (4:3)</PresentationFormat>
  <Paragraphs>139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CD Hessen PowerPoint-Vorlage</vt:lpstr>
      <vt:lpstr>WP Wetzlar-Blasbach Genehmigungsverfahren für Windenergieanlagen  </vt:lpstr>
      <vt:lpstr>Was umfasst die Genehmigung nach BImSchG?</vt:lpstr>
      <vt:lpstr>Antrag und Antragsunterlagen (Auszug) </vt:lpstr>
      <vt:lpstr>Genehmigungsvoraussetzungen (Auszug)</vt:lpstr>
      <vt:lpstr>Akteure im Genehmigungsverfahren (am Beispiel Hessen) </vt:lpstr>
      <vt:lpstr>Regelungen eines Genehmigungsbescheides (Auszug)</vt:lpstr>
      <vt:lpstr>Herzlichen Dank für Ihre Aufmerksamkeit.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2016-06-01T11:57:56Z</dcterms:created>
  <dcterms:modified xsi:type="dcterms:W3CDTF">2016-06-27T11:28:47Z</dcterms:modified>
</cp:coreProperties>
</file>